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80" r:id="rId18"/>
    <p:sldId id="281" r:id="rId19"/>
    <p:sldId id="278" r:id="rId20"/>
    <p:sldId id="277" r:id="rId21"/>
    <p:sldId id="272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4416CB-C754-4A5D-BC82-BF26E2DA897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5C4D5D8-C6B1-42F8-B838-FB7AD4EDA8B5}">
      <dgm:prSet/>
      <dgm:spPr/>
      <dgm:t>
        <a:bodyPr/>
        <a:lstStyle/>
        <a:p>
          <a:r>
            <a:rPr lang="en-US"/>
            <a:t>Predictive and Generative AI</a:t>
          </a:r>
        </a:p>
      </dgm:t>
    </dgm:pt>
    <dgm:pt modelId="{25D92429-C2C0-4DB7-BD22-4840732962AD}" type="parTrans" cxnId="{4C537F63-DB5B-457E-876E-74216994072E}">
      <dgm:prSet/>
      <dgm:spPr/>
      <dgm:t>
        <a:bodyPr/>
        <a:lstStyle/>
        <a:p>
          <a:endParaRPr lang="en-US"/>
        </a:p>
      </dgm:t>
    </dgm:pt>
    <dgm:pt modelId="{CB68CE5A-D8C9-41AA-8F3E-BAE2128C64CB}" type="sibTrans" cxnId="{4C537F63-DB5B-457E-876E-74216994072E}">
      <dgm:prSet/>
      <dgm:spPr/>
      <dgm:t>
        <a:bodyPr/>
        <a:lstStyle/>
        <a:p>
          <a:endParaRPr lang="en-US"/>
        </a:p>
      </dgm:t>
    </dgm:pt>
    <dgm:pt modelId="{6C7840BD-F11F-45E8-A292-0EF3B6551A33}">
      <dgm:prSet/>
      <dgm:spPr/>
      <dgm:t>
        <a:bodyPr/>
        <a:lstStyle/>
        <a:p>
          <a:r>
            <a:rPr lang="en-US"/>
            <a:t>Supervised and Unsupervised learning</a:t>
          </a:r>
        </a:p>
      </dgm:t>
    </dgm:pt>
    <dgm:pt modelId="{D28F1825-F17B-4896-994D-A1319A2AB2D0}" type="parTrans" cxnId="{3EC1C678-3243-4820-A182-C8255F03BCEC}">
      <dgm:prSet/>
      <dgm:spPr/>
      <dgm:t>
        <a:bodyPr/>
        <a:lstStyle/>
        <a:p>
          <a:endParaRPr lang="en-US"/>
        </a:p>
      </dgm:t>
    </dgm:pt>
    <dgm:pt modelId="{F7792B27-461C-457E-BECF-D9EAF60A9D6C}" type="sibTrans" cxnId="{3EC1C678-3243-4820-A182-C8255F03BCEC}">
      <dgm:prSet/>
      <dgm:spPr/>
      <dgm:t>
        <a:bodyPr/>
        <a:lstStyle/>
        <a:p>
          <a:endParaRPr lang="en-US"/>
        </a:p>
      </dgm:t>
    </dgm:pt>
    <dgm:pt modelId="{7D6BBB20-F5D2-4229-9868-A575E091F90C}" type="pres">
      <dgm:prSet presAssocID="{3D4416CB-C754-4A5D-BC82-BF26E2DA897B}" presName="linear" presStyleCnt="0">
        <dgm:presLayoutVars>
          <dgm:animLvl val="lvl"/>
          <dgm:resizeHandles val="exact"/>
        </dgm:presLayoutVars>
      </dgm:prSet>
      <dgm:spPr/>
    </dgm:pt>
    <dgm:pt modelId="{C69BB4CD-1E5B-4CA3-BC24-3B39B60FBC8E}" type="pres">
      <dgm:prSet presAssocID="{75C4D5D8-C6B1-42F8-B838-FB7AD4EDA8B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5389C0-629E-45C9-89FF-13E3B52E1761}" type="pres">
      <dgm:prSet presAssocID="{CB68CE5A-D8C9-41AA-8F3E-BAE2128C64CB}" presName="spacer" presStyleCnt="0"/>
      <dgm:spPr/>
    </dgm:pt>
    <dgm:pt modelId="{973B1BB5-17FF-4D77-9415-101749B563BC}" type="pres">
      <dgm:prSet presAssocID="{6C7840BD-F11F-45E8-A292-0EF3B6551A3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C537F63-DB5B-457E-876E-74216994072E}" srcId="{3D4416CB-C754-4A5D-BC82-BF26E2DA897B}" destId="{75C4D5D8-C6B1-42F8-B838-FB7AD4EDA8B5}" srcOrd="0" destOrd="0" parTransId="{25D92429-C2C0-4DB7-BD22-4840732962AD}" sibTransId="{CB68CE5A-D8C9-41AA-8F3E-BAE2128C64CB}"/>
    <dgm:cxn modelId="{5EBA924E-E7A0-4456-A9AF-9B68860E5258}" type="presOf" srcId="{6C7840BD-F11F-45E8-A292-0EF3B6551A33}" destId="{973B1BB5-17FF-4D77-9415-101749B563BC}" srcOrd="0" destOrd="0" presId="urn:microsoft.com/office/officeart/2005/8/layout/vList2"/>
    <dgm:cxn modelId="{3EC1C678-3243-4820-A182-C8255F03BCEC}" srcId="{3D4416CB-C754-4A5D-BC82-BF26E2DA897B}" destId="{6C7840BD-F11F-45E8-A292-0EF3B6551A33}" srcOrd="1" destOrd="0" parTransId="{D28F1825-F17B-4896-994D-A1319A2AB2D0}" sibTransId="{F7792B27-461C-457E-BECF-D9EAF60A9D6C}"/>
    <dgm:cxn modelId="{71CE7CD3-CE06-4C56-AC9E-24E3D645FCBC}" type="presOf" srcId="{75C4D5D8-C6B1-42F8-B838-FB7AD4EDA8B5}" destId="{C69BB4CD-1E5B-4CA3-BC24-3B39B60FBC8E}" srcOrd="0" destOrd="0" presId="urn:microsoft.com/office/officeart/2005/8/layout/vList2"/>
    <dgm:cxn modelId="{D4B05AE8-9D38-42C2-B07F-75B49333D759}" type="presOf" srcId="{3D4416CB-C754-4A5D-BC82-BF26E2DA897B}" destId="{7D6BBB20-F5D2-4229-9868-A575E091F90C}" srcOrd="0" destOrd="0" presId="urn:microsoft.com/office/officeart/2005/8/layout/vList2"/>
    <dgm:cxn modelId="{E85A09EC-58BD-4DEA-BA74-8A93378F6C55}" type="presParOf" srcId="{7D6BBB20-F5D2-4229-9868-A575E091F90C}" destId="{C69BB4CD-1E5B-4CA3-BC24-3B39B60FBC8E}" srcOrd="0" destOrd="0" presId="urn:microsoft.com/office/officeart/2005/8/layout/vList2"/>
    <dgm:cxn modelId="{53BDF98B-93CF-4F61-AF30-16894B122152}" type="presParOf" srcId="{7D6BBB20-F5D2-4229-9868-A575E091F90C}" destId="{745389C0-629E-45C9-89FF-13E3B52E1761}" srcOrd="1" destOrd="0" presId="urn:microsoft.com/office/officeart/2005/8/layout/vList2"/>
    <dgm:cxn modelId="{89737E13-9413-40C7-BBB0-BE6AED3B6F13}" type="presParOf" srcId="{7D6BBB20-F5D2-4229-9868-A575E091F90C}" destId="{973B1BB5-17FF-4D77-9415-101749B563B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5EEFF1-5691-4796-9365-986C1B8455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C36631-606E-468D-A561-6C66DACF17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Get the python code to run for your naïve bayes algorithm </a:t>
          </a:r>
        </a:p>
      </dgm:t>
    </dgm:pt>
    <dgm:pt modelId="{83788965-147E-4623-8877-9ED2D3BA3122}" type="parTrans" cxnId="{B67B4ADA-B14D-40F5-B86C-E901501D7CA4}">
      <dgm:prSet/>
      <dgm:spPr/>
      <dgm:t>
        <a:bodyPr/>
        <a:lstStyle/>
        <a:p>
          <a:endParaRPr lang="en-US"/>
        </a:p>
      </dgm:t>
    </dgm:pt>
    <dgm:pt modelId="{47322FA9-10D0-4A8D-B0D3-2091CA8C6253}" type="sibTrans" cxnId="{B67B4ADA-B14D-40F5-B86C-E901501D7CA4}">
      <dgm:prSet/>
      <dgm:spPr/>
      <dgm:t>
        <a:bodyPr/>
        <a:lstStyle/>
        <a:p>
          <a:endParaRPr lang="en-US"/>
        </a:p>
      </dgm:t>
    </dgm:pt>
    <dgm:pt modelId="{F7E6CD2F-CD08-4232-B746-28AF2BF133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Get the python code to run for the transformer algorithm</a:t>
          </a:r>
        </a:p>
      </dgm:t>
    </dgm:pt>
    <dgm:pt modelId="{40C2EBD1-CD63-4285-8E71-12AA5EBE77FF}" type="parTrans" cxnId="{56B469E9-50C9-4875-AD7F-69858A2B6AF1}">
      <dgm:prSet/>
      <dgm:spPr/>
      <dgm:t>
        <a:bodyPr/>
        <a:lstStyle/>
        <a:p>
          <a:endParaRPr lang="en-US"/>
        </a:p>
      </dgm:t>
    </dgm:pt>
    <dgm:pt modelId="{B5327DB9-076A-4CD1-90F9-1DBCD28FF57C}" type="sibTrans" cxnId="{56B469E9-50C9-4875-AD7F-69858A2B6AF1}">
      <dgm:prSet/>
      <dgm:spPr/>
      <dgm:t>
        <a:bodyPr/>
        <a:lstStyle/>
        <a:p>
          <a:endParaRPr lang="en-US"/>
        </a:p>
      </dgm:t>
    </dgm:pt>
    <dgm:pt modelId="{88AEE10B-5597-4B6E-B654-4EEC9F55E3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Study statistical significance along with the cool stuff in the references section</a:t>
          </a:r>
        </a:p>
      </dgm:t>
    </dgm:pt>
    <dgm:pt modelId="{76AB5B24-EF49-4448-9DDB-050581494017}" type="parTrans" cxnId="{5974BEBA-8F73-405F-B613-8F09C11966D8}">
      <dgm:prSet/>
      <dgm:spPr/>
      <dgm:t>
        <a:bodyPr/>
        <a:lstStyle/>
        <a:p>
          <a:endParaRPr lang="en-US"/>
        </a:p>
      </dgm:t>
    </dgm:pt>
    <dgm:pt modelId="{39B9E0A0-2974-41B5-9FD6-B298A9F2B06D}" type="sibTrans" cxnId="{5974BEBA-8F73-405F-B613-8F09C11966D8}">
      <dgm:prSet/>
      <dgm:spPr/>
      <dgm:t>
        <a:bodyPr/>
        <a:lstStyle/>
        <a:p>
          <a:endParaRPr lang="en-US"/>
        </a:p>
      </dgm:t>
    </dgm:pt>
    <dgm:pt modelId="{1C0131B1-0A53-4B2F-955B-CDB4535115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a good split between training and testing data? How many times should you run the model training with difference splits of training and test data?</a:t>
          </a:r>
        </a:p>
      </dgm:t>
    </dgm:pt>
    <dgm:pt modelId="{4BF481B6-95F2-48C8-9935-EDD525CB04E9}" type="parTrans" cxnId="{FC5621EF-F0E7-4D25-9B1F-A2876E1736C0}">
      <dgm:prSet/>
      <dgm:spPr/>
      <dgm:t>
        <a:bodyPr/>
        <a:lstStyle/>
        <a:p>
          <a:endParaRPr lang="en-US"/>
        </a:p>
      </dgm:t>
    </dgm:pt>
    <dgm:pt modelId="{47BB7DD7-6FD6-444E-ABE7-28E22E417FA7}" type="sibTrans" cxnId="{FC5621EF-F0E7-4D25-9B1F-A2876E1736C0}">
      <dgm:prSet/>
      <dgm:spPr/>
      <dgm:t>
        <a:bodyPr/>
        <a:lstStyle/>
        <a:p>
          <a:endParaRPr lang="en-US"/>
        </a:p>
      </dgm:t>
    </dgm:pt>
    <dgm:pt modelId="{6E8D66F3-B17D-42F1-9F7A-13B22158724F}" type="pres">
      <dgm:prSet presAssocID="{AE5EEFF1-5691-4796-9365-986C1B845537}" presName="root" presStyleCnt="0">
        <dgm:presLayoutVars>
          <dgm:dir/>
          <dgm:resizeHandles val="exact"/>
        </dgm:presLayoutVars>
      </dgm:prSet>
      <dgm:spPr/>
    </dgm:pt>
    <dgm:pt modelId="{30046397-F0ED-4EA6-BB71-C4414872E6EB}" type="pres">
      <dgm:prSet presAssocID="{C0C36631-606E-468D-A561-6C66DACF1797}" presName="compNode" presStyleCnt="0"/>
      <dgm:spPr/>
    </dgm:pt>
    <dgm:pt modelId="{CB3AB780-9BFA-4B7F-A8A0-BF04CD9AE0D7}" type="pres">
      <dgm:prSet presAssocID="{C0C36631-606E-468D-A561-6C66DACF1797}" presName="bgRect" presStyleLbl="bgShp" presStyleIdx="0" presStyleCnt="4"/>
      <dgm:spPr/>
    </dgm:pt>
    <dgm:pt modelId="{40DF93A0-5C32-4A9E-82EA-C67F3CB02FD5}" type="pres">
      <dgm:prSet presAssocID="{C0C36631-606E-468D-A561-6C66DACF17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6C12879-9E24-498A-A151-65553F04C132}" type="pres">
      <dgm:prSet presAssocID="{C0C36631-606E-468D-A561-6C66DACF1797}" presName="spaceRect" presStyleCnt="0"/>
      <dgm:spPr/>
    </dgm:pt>
    <dgm:pt modelId="{7842FBF5-3A74-4112-B62D-0EF3F5BC80E1}" type="pres">
      <dgm:prSet presAssocID="{C0C36631-606E-468D-A561-6C66DACF1797}" presName="parTx" presStyleLbl="revTx" presStyleIdx="0" presStyleCnt="4">
        <dgm:presLayoutVars>
          <dgm:chMax val="0"/>
          <dgm:chPref val="0"/>
        </dgm:presLayoutVars>
      </dgm:prSet>
      <dgm:spPr/>
    </dgm:pt>
    <dgm:pt modelId="{D968AD22-4165-4439-AA7A-96E3DC82DD4E}" type="pres">
      <dgm:prSet presAssocID="{47322FA9-10D0-4A8D-B0D3-2091CA8C6253}" presName="sibTrans" presStyleCnt="0"/>
      <dgm:spPr/>
    </dgm:pt>
    <dgm:pt modelId="{AA5BD3B1-318F-46B6-A3B3-A93F6883BB04}" type="pres">
      <dgm:prSet presAssocID="{F7E6CD2F-CD08-4232-B746-28AF2BF13340}" presName="compNode" presStyleCnt="0"/>
      <dgm:spPr/>
    </dgm:pt>
    <dgm:pt modelId="{2B2D06F1-E438-4D47-98F9-1813BE686609}" type="pres">
      <dgm:prSet presAssocID="{F7E6CD2F-CD08-4232-B746-28AF2BF13340}" presName="bgRect" presStyleLbl="bgShp" presStyleIdx="1" presStyleCnt="4"/>
      <dgm:spPr/>
    </dgm:pt>
    <dgm:pt modelId="{1EC164C5-ABAF-40F0-A6B0-E4A6CEB09BA3}" type="pres">
      <dgm:prSet presAssocID="{F7E6CD2F-CD08-4232-B746-28AF2BF133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8BC124C-1D49-40D9-9495-A8B1AD362A8C}" type="pres">
      <dgm:prSet presAssocID="{F7E6CD2F-CD08-4232-B746-28AF2BF13340}" presName="spaceRect" presStyleCnt="0"/>
      <dgm:spPr/>
    </dgm:pt>
    <dgm:pt modelId="{B01AC0F2-D744-4D70-96A7-BA94D9EF1C43}" type="pres">
      <dgm:prSet presAssocID="{F7E6CD2F-CD08-4232-B746-28AF2BF13340}" presName="parTx" presStyleLbl="revTx" presStyleIdx="1" presStyleCnt="4">
        <dgm:presLayoutVars>
          <dgm:chMax val="0"/>
          <dgm:chPref val="0"/>
        </dgm:presLayoutVars>
      </dgm:prSet>
      <dgm:spPr/>
    </dgm:pt>
    <dgm:pt modelId="{C8C948F5-EA6D-4BA3-B606-29C5487FAEC0}" type="pres">
      <dgm:prSet presAssocID="{B5327DB9-076A-4CD1-90F9-1DBCD28FF57C}" presName="sibTrans" presStyleCnt="0"/>
      <dgm:spPr/>
    </dgm:pt>
    <dgm:pt modelId="{04C20241-ACE6-48D6-B716-4C4700889AE1}" type="pres">
      <dgm:prSet presAssocID="{88AEE10B-5597-4B6E-B654-4EEC9F55E3DA}" presName="compNode" presStyleCnt="0"/>
      <dgm:spPr/>
    </dgm:pt>
    <dgm:pt modelId="{149094B2-1FF6-41CB-89D3-6FA7233292EC}" type="pres">
      <dgm:prSet presAssocID="{88AEE10B-5597-4B6E-B654-4EEC9F55E3DA}" presName="bgRect" presStyleLbl="bgShp" presStyleIdx="2" presStyleCnt="4"/>
      <dgm:spPr/>
    </dgm:pt>
    <dgm:pt modelId="{44DC76B6-780C-44B3-A69D-EF71552EC424}" type="pres">
      <dgm:prSet presAssocID="{88AEE10B-5597-4B6E-B654-4EEC9F55E3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802B7A5-80A0-4F34-844B-6D5C242F2645}" type="pres">
      <dgm:prSet presAssocID="{88AEE10B-5597-4B6E-B654-4EEC9F55E3DA}" presName="spaceRect" presStyleCnt="0"/>
      <dgm:spPr/>
    </dgm:pt>
    <dgm:pt modelId="{80B3D64E-BB6F-480F-BE13-609A3E42F376}" type="pres">
      <dgm:prSet presAssocID="{88AEE10B-5597-4B6E-B654-4EEC9F55E3DA}" presName="parTx" presStyleLbl="revTx" presStyleIdx="2" presStyleCnt="4">
        <dgm:presLayoutVars>
          <dgm:chMax val="0"/>
          <dgm:chPref val="0"/>
        </dgm:presLayoutVars>
      </dgm:prSet>
      <dgm:spPr/>
    </dgm:pt>
    <dgm:pt modelId="{8D5E15E0-9A0C-41D5-8034-A97DD91A3B26}" type="pres">
      <dgm:prSet presAssocID="{39B9E0A0-2974-41B5-9FD6-B298A9F2B06D}" presName="sibTrans" presStyleCnt="0"/>
      <dgm:spPr/>
    </dgm:pt>
    <dgm:pt modelId="{304CAA1F-7BED-43B0-B703-669EA7D45E74}" type="pres">
      <dgm:prSet presAssocID="{1C0131B1-0A53-4B2F-955B-CDB4535115BD}" presName="compNode" presStyleCnt="0"/>
      <dgm:spPr/>
    </dgm:pt>
    <dgm:pt modelId="{43FFCFCE-DD00-4B10-B11A-466FEEE58AB1}" type="pres">
      <dgm:prSet presAssocID="{1C0131B1-0A53-4B2F-955B-CDB4535115BD}" presName="bgRect" presStyleLbl="bgShp" presStyleIdx="3" presStyleCnt="4"/>
      <dgm:spPr/>
    </dgm:pt>
    <dgm:pt modelId="{933049B1-1EC3-4A9E-BC01-31AC1233CD14}" type="pres">
      <dgm:prSet presAssocID="{1C0131B1-0A53-4B2F-955B-CDB4535115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B5938F1-E4F0-4025-A3AB-203C6DBD38D7}" type="pres">
      <dgm:prSet presAssocID="{1C0131B1-0A53-4B2F-955B-CDB4535115BD}" presName="spaceRect" presStyleCnt="0"/>
      <dgm:spPr/>
    </dgm:pt>
    <dgm:pt modelId="{7DC56F4B-51EC-45E1-85A2-E4116F97F92D}" type="pres">
      <dgm:prSet presAssocID="{1C0131B1-0A53-4B2F-955B-CDB4535115B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E92143D-C46E-422F-AF5F-1CF5032BF555}" type="presOf" srcId="{1C0131B1-0A53-4B2F-955B-CDB4535115BD}" destId="{7DC56F4B-51EC-45E1-85A2-E4116F97F92D}" srcOrd="0" destOrd="0" presId="urn:microsoft.com/office/officeart/2018/2/layout/IconVerticalSolidList"/>
    <dgm:cxn modelId="{52575270-CFC8-4569-B34B-D3B5C370AB3B}" type="presOf" srcId="{F7E6CD2F-CD08-4232-B746-28AF2BF13340}" destId="{B01AC0F2-D744-4D70-96A7-BA94D9EF1C43}" srcOrd="0" destOrd="0" presId="urn:microsoft.com/office/officeart/2018/2/layout/IconVerticalSolidList"/>
    <dgm:cxn modelId="{5974BEBA-8F73-405F-B613-8F09C11966D8}" srcId="{AE5EEFF1-5691-4796-9365-986C1B845537}" destId="{88AEE10B-5597-4B6E-B654-4EEC9F55E3DA}" srcOrd="2" destOrd="0" parTransId="{76AB5B24-EF49-4448-9DDB-050581494017}" sibTransId="{39B9E0A0-2974-41B5-9FD6-B298A9F2B06D}"/>
    <dgm:cxn modelId="{B65511D1-186A-4610-B95E-BED9AFD62ED1}" type="presOf" srcId="{AE5EEFF1-5691-4796-9365-986C1B845537}" destId="{6E8D66F3-B17D-42F1-9F7A-13B22158724F}" srcOrd="0" destOrd="0" presId="urn:microsoft.com/office/officeart/2018/2/layout/IconVerticalSolidList"/>
    <dgm:cxn modelId="{B67B4ADA-B14D-40F5-B86C-E901501D7CA4}" srcId="{AE5EEFF1-5691-4796-9365-986C1B845537}" destId="{C0C36631-606E-468D-A561-6C66DACF1797}" srcOrd="0" destOrd="0" parTransId="{83788965-147E-4623-8877-9ED2D3BA3122}" sibTransId="{47322FA9-10D0-4A8D-B0D3-2091CA8C6253}"/>
    <dgm:cxn modelId="{56B469E9-50C9-4875-AD7F-69858A2B6AF1}" srcId="{AE5EEFF1-5691-4796-9365-986C1B845537}" destId="{F7E6CD2F-CD08-4232-B746-28AF2BF13340}" srcOrd="1" destOrd="0" parTransId="{40C2EBD1-CD63-4285-8E71-12AA5EBE77FF}" sibTransId="{B5327DB9-076A-4CD1-90F9-1DBCD28FF57C}"/>
    <dgm:cxn modelId="{FC5621EF-F0E7-4D25-9B1F-A2876E1736C0}" srcId="{AE5EEFF1-5691-4796-9365-986C1B845537}" destId="{1C0131B1-0A53-4B2F-955B-CDB4535115BD}" srcOrd="3" destOrd="0" parTransId="{4BF481B6-95F2-48C8-9935-EDD525CB04E9}" sibTransId="{47BB7DD7-6FD6-444E-ABE7-28E22E417FA7}"/>
    <dgm:cxn modelId="{6A5E3CF1-FEB6-43A1-9E9B-041310EDD7C8}" type="presOf" srcId="{C0C36631-606E-468D-A561-6C66DACF1797}" destId="{7842FBF5-3A74-4112-B62D-0EF3F5BC80E1}" srcOrd="0" destOrd="0" presId="urn:microsoft.com/office/officeart/2018/2/layout/IconVerticalSolidList"/>
    <dgm:cxn modelId="{8D263EF1-34B8-401F-87FE-60C142F43B9D}" type="presOf" srcId="{88AEE10B-5597-4B6E-B654-4EEC9F55E3DA}" destId="{80B3D64E-BB6F-480F-BE13-609A3E42F376}" srcOrd="0" destOrd="0" presId="urn:microsoft.com/office/officeart/2018/2/layout/IconVerticalSolidList"/>
    <dgm:cxn modelId="{18B83C00-56E3-420B-B1A4-A790B2153F0A}" type="presParOf" srcId="{6E8D66F3-B17D-42F1-9F7A-13B22158724F}" destId="{30046397-F0ED-4EA6-BB71-C4414872E6EB}" srcOrd="0" destOrd="0" presId="urn:microsoft.com/office/officeart/2018/2/layout/IconVerticalSolidList"/>
    <dgm:cxn modelId="{63999632-7324-48BC-83AA-093CE805C57A}" type="presParOf" srcId="{30046397-F0ED-4EA6-BB71-C4414872E6EB}" destId="{CB3AB780-9BFA-4B7F-A8A0-BF04CD9AE0D7}" srcOrd="0" destOrd="0" presId="urn:microsoft.com/office/officeart/2018/2/layout/IconVerticalSolidList"/>
    <dgm:cxn modelId="{5EFD78D9-7365-4841-AE65-776142CDAB16}" type="presParOf" srcId="{30046397-F0ED-4EA6-BB71-C4414872E6EB}" destId="{40DF93A0-5C32-4A9E-82EA-C67F3CB02FD5}" srcOrd="1" destOrd="0" presId="urn:microsoft.com/office/officeart/2018/2/layout/IconVerticalSolidList"/>
    <dgm:cxn modelId="{18A0FA69-EBAC-4C9A-A835-A7B0878A01C1}" type="presParOf" srcId="{30046397-F0ED-4EA6-BB71-C4414872E6EB}" destId="{36C12879-9E24-498A-A151-65553F04C132}" srcOrd="2" destOrd="0" presId="urn:microsoft.com/office/officeart/2018/2/layout/IconVerticalSolidList"/>
    <dgm:cxn modelId="{13EFE8D1-D169-44C3-B93D-CB3F5C0ADB5F}" type="presParOf" srcId="{30046397-F0ED-4EA6-BB71-C4414872E6EB}" destId="{7842FBF5-3A74-4112-B62D-0EF3F5BC80E1}" srcOrd="3" destOrd="0" presId="urn:microsoft.com/office/officeart/2018/2/layout/IconVerticalSolidList"/>
    <dgm:cxn modelId="{2E890B8E-19CF-471E-852A-3F0A4BD19AB5}" type="presParOf" srcId="{6E8D66F3-B17D-42F1-9F7A-13B22158724F}" destId="{D968AD22-4165-4439-AA7A-96E3DC82DD4E}" srcOrd="1" destOrd="0" presId="urn:microsoft.com/office/officeart/2018/2/layout/IconVerticalSolidList"/>
    <dgm:cxn modelId="{C47AAA06-0F0A-4830-9D92-6D1AD4758B77}" type="presParOf" srcId="{6E8D66F3-B17D-42F1-9F7A-13B22158724F}" destId="{AA5BD3B1-318F-46B6-A3B3-A93F6883BB04}" srcOrd="2" destOrd="0" presId="urn:microsoft.com/office/officeart/2018/2/layout/IconVerticalSolidList"/>
    <dgm:cxn modelId="{74D83E8A-3FD0-4535-819F-206FDA185553}" type="presParOf" srcId="{AA5BD3B1-318F-46B6-A3B3-A93F6883BB04}" destId="{2B2D06F1-E438-4D47-98F9-1813BE686609}" srcOrd="0" destOrd="0" presId="urn:microsoft.com/office/officeart/2018/2/layout/IconVerticalSolidList"/>
    <dgm:cxn modelId="{9AD8A48E-D6F5-49F7-A48E-554F94816BCF}" type="presParOf" srcId="{AA5BD3B1-318F-46B6-A3B3-A93F6883BB04}" destId="{1EC164C5-ABAF-40F0-A6B0-E4A6CEB09BA3}" srcOrd="1" destOrd="0" presId="urn:microsoft.com/office/officeart/2018/2/layout/IconVerticalSolidList"/>
    <dgm:cxn modelId="{FF426C6E-9DE0-4D42-B484-7B5287C113AD}" type="presParOf" srcId="{AA5BD3B1-318F-46B6-A3B3-A93F6883BB04}" destId="{58BC124C-1D49-40D9-9495-A8B1AD362A8C}" srcOrd="2" destOrd="0" presId="urn:microsoft.com/office/officeart/2018/2/layout/IconVerticalSolidList"/>
    <dgm:cxn modelId="{649C24D8-B941-4FDA-B7D0-D1DB4BE23F97}" type="presParOf" srcId="{AA5BD3B1-318F-46B6-A3B3-A93F6883BB04}" destId="{B01AC0F2-D744-4D70-96A7-BA94D9EF1C43}" srcOrd="3" destOrd="0" presId="urn:microsoft.com/office/officeart/2018/2/layout/IconVerticalSolidList"/>
    <dgm:cxn modelId="{C51F7171-4DF1-48BC-AE2C-4618F9194EB6}" type="presParOf" srcId="{6E8D66F3-B17D-42F1-9F7A-13B22158724F}" destId="{C8C948F5-EA6D-4BA3-B606-29C5487FAEC0}" srcOrd="3" destOrd="0" presId="urn:microsoft.com/office/officeart/2018/2/layout/IconVerticalSolidList"/>
    <dgm:cxn modelId="{94DB2A27-50E8-4105-A08E-5492F6F91CBE}" type="presParOf" srcId="{6E8D66F3-B17D-42F1-9F7A-13B22158724F}" destId="{04C20241-ACE6-48D6-B716-4C4700889AE1}" srcOrd="4" destOrd="0" presId="urn:microsoft.com/office/officeart/2018/2/layout/IconVerticalSolidList"/>
    <dgm:cxn modelId="{7CD6C87B-28A3-4E7A-B433-800E9D45F825}" type="presParOf" srcId="{04C20241-ACE6-48D6-B716-4C4700889AE1}" destId="{149094B2-1FF6-41CB-89D3-6FA7233292EC}" srcOrd="0" destOrd="0" presId="urn:microsoft.com/office/officeart/2018/2/layout/IconVerticalSolidList"/>
    <dgm:cxn modelId="{3D32B9A2-AF66-45B1-9D4B-8CD3B64A1A4D}" type="presParOf" srcId="{04C20241-ACE6-48D6-B716-4C4700889AE1}" destId="{44DC76B6-780C-44B3-A69D-EF71552EC424}" srcOrd="1" destOrd="0" presId="urn:microsoft.com/office/officeart/2018/2/layout/IconVerticalSolidList"/>
    <dgm:cxn modelId="{F4A433F1-942A-4D42-AAA7-2375097F2CF9}" type="presParOf" srcId="{04C20241-ACE6-48D6-B716-4C4700889AE1}" destId="{D802B7A5-80A0-4F34-844B-6D5C242F2645}" srcOrd="2" destOrd="0" presId="urn:microsoft.com/office/officeart/2018/2/layout/IconVerticalSolidList"/>
    <dgm:cxn modelId="{A8636E8D-EAC8-4C5E-ABD4-94BAF80A4CC4}" type="presParOf" srcId="{04C20241-ACE6-48D6-B716-4C4700889AE1}" destId="{80B3D64E-BB6F-480F-BE13-609A3E42F376}" srcOrd="3" destOrd="0" presId="urn:microsoft.com/office/officeart/2018/2/layout/IconVerticalSolidList"/>
    <dgm:cxn modelId="{4DD199F5-C7E8-4B02-B25B-D0F1F5E3D3AF}" type="presParOf" srcId="{6E8D66F3-B17D-42F1-9F7A-13B22158724F}" destId="{8D5E15E0-9A0C-41D5-8034-A97DD91A3B26}" srcOrd="5" destOrd="0" presId="urn:microsoft.com/office/officeart/2018/2/layout/IconVerticalSolidList"/>
    <dgm:cxn modelId="{769C702E-5A79-4F60-9A55-CD9006E1F75A}" type="presParOf" srcId="{6E8D66F3-B17D-42F1-9F7A-13B22158724F}" destId="{304CAA1F-7BED-43B0-B703-669EA7D45E74}" srcOrd="6" destOrd="0" presId="urn:microsoft.com/office/officeart/2018/2/layout/IconVerticalSolidList"/>
    <dgm:cxn modelId="{DC4AEBD3-6A31-42E3-B531-D5B786F9FB49}" type="presParOf" srcId="{304CAA1F-7BED-43B0-B703-669EA7D45E74}" destId="{43FFCFCE-DD00-4B10-B11A-466FEEE58AB1}" srcOrd="0" destOrd="0" presId="urn:microsoft.com/office/officeart/2018/2/layout/IconVerticalSolidList"/>
    <dgm:cxn modelId="{F5FEF264-EAE5-4A4A-A8CE-DFE3AAEB3A92}" type="presParOf" srcId="{304CAA1F-7BED-43B0-B703-669EA7D45E74}" destId="{933049B1-1EC3-4A9E-BC01-31AC1233CD14}" srcOrd="1" destOrd="0" presId="urn:microsoft.com/office/officeart/2018/2/layout/IconVerticalSolidList"/>
    <dgm:cxn modelId="{E1182254-19F3-4806-97B0-00933DEC2EE9}" type="presParOf" srcId="{304CAA1F-7BED-43B0-B703-669EA7D45E74}" destId="{5B5938F1-E4F0-4025-A3AB-203C6DBD38D7}" srcOrd="2" destOrd="0" presId="urn:microsoft.com/office/officeart/2018/2/layout/IconVerticalSolidList"/>
    <dgm:cxn modelId="{E3604F54-9460-44FC-9806-723ACDE86121}" type="presParOf" srcId="{304CAA1F-7BED-43B0-B703-669EA7D45E74}" destId="{7DC56F4B-51EC-45E1-85A2-E4116F97F9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BB4CD-1E5B-4CA3-BC24-3B39B60FBC8E}">
      <dsp:nvSpPr>
        <dsp:cNvPr id="0" name=""/>
        <dsp:cNvSpPr/>
      </dsp:nvSpPr>
      <dsp:spPr>
        <a:xfrm>
          <a:off x="0" y="6542"/>
          <a:ext cx="5115491" cy="240544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Predictive and Generative AI</a:t>
          </a:r>
        </a:p>
      </dsp:txBody>
      <dsp:txXfrm>
        <a:off x="117424" y="123966"/>
        <a:ext cx="4880643" cy="2170598"/>
      </dsp:txXfrm>
    </dsp:sp>
    <dsp:sp modelId="{973B1BB5-17FF-4D77-9415-101749B563BC}">
      <dsp:nvSpPr>
        <dsp:cNvPr id="0" name=""/>
        <dsp:cNvSpPr/>
      </dsp:nvSpPr>
      <dsp:spPr>
        <a:xfrm>
          <a:off x="0" y="2535829"/>
          <a:ext cx="5115491" cy="240544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Supervised and Unsupervised learning</a:t>
          </a:r>
        </a:p>
      </dsp:txBody>
      <dsp:txXfrm>
        <a:off x="117424" y="2653253"/>
        <a:ext cx="4880643" cy="21705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AB780-9BFA-4B7F-A8A0-BF04CD9AE0D7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F93A0-5C32-4A9E-82EA-C67F3CB02FD5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2FBF5-3A74-4112-B62D-0EF3F5BC80E1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Get the python code to run for your naïve bayes algorithm </a:t>
          </a:r>
        </a:p>
      </dsp:txBody>
      <dsp:txXfrm>
        <a:off x="1057183" y="1805"/>
        <a:ext cx="9458416" cy="915310"/>
      </dsp:txXfrm>
    </dsp:sp>
    <dsp:sp modelId="{2B2D06F1-E438-4D47-98F9-1813BE68660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164C5-ABAF-40F0-A6B0-E4A6CEB09BA3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AC0F2-D744-4D70-96A7-BA94D9EF1C43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Get the python code to run for the transformer algorithm</a:t>
          </a:r>
        </a:p>
      </dsp:txBody>
      <dsp:txXfrm>
        <a:off x="1057183" y="1145944"/>
        <a:ext cx="9458416" cy="915310"/>
      </dsp:txXfrm>
    </dsp:sp>
    <dsp:sp modelId="{149094B2-1FF6-41CB-89D3-6FA7233292EC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C76B6-780C-44B3-A69D-EF71552EC42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3D64E-BB6F-480F-BE13-609A3E42F376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Study statistical significance along with the cool stuff in the references section</a:t>
          </a:r>
        </a:p>
      </dsp:txBody>
      <dsp:txXfrm>
        <a:off x="1057183" y="2290082"/>
        <a:ext cx="9458416" cy="915310"/>
      </dsp:txXfrm>
    </dsp:sp>
    <dsp:sp modelId="{43FFCFCE-DD00-4B10-B11A-466FEEE58AB1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049B1-1EC3-4A9E-BC01-31AC1233CD14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56F4B-51EC-45E1-85A2-E4116F97F92D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What is a good split between training and testing data? How many times should you run the model training with difference splits of training and test data?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70A1-8B7A-2955-B17E-CC24B176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08C4D-1F82-F777-8848-641AB795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5084C-4CE9-1B7E-F324-3B2CE317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9BF1F-F4F1-8F91-64BE-598C3F13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39158-A401-1A21-A368-D5DE0D2C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7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D9D2-8F90-48FA-1265-2F3427C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63CED-0D45-3D6A-DD06-4B2E4AA53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10520-DB27-C006-516A-589C11AC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E76C-6C89-3F94-6596-8AE5FEB0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B7D9-E1B3-3D06-4B94-7132F3CB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6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2361B-E48B-E539-779A-33A93A070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986D3-0851-708C-C076-286A8ABF5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617E-7A61-1176-9701-D653E4B0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696A5-CD9A-F4BA-8CE5-6E4FEEED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B9F99-5596-F1A3-13A5-2DC4C64D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1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7146-D1F8-8CA3-9D0B-76F5FFA5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EC4A-556E-ABF8-28AC-EF84C553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F3363-22F3-6BDE-EF71-D556AB60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8F073-F076-D2C5-C026-4451064D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CB4C-FFB8-F2E4-E4CD-5F55A68A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8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9C62-8C8F-7FFC-F06C-295CB893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3D092-D8D6-184B-50D7-261B4F0DD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C78C-E8C2-A707-E276-728652C0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EB7BA-FFE1-1008-D39A-76131685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420-36C4-5456-9E0B-BCD829A6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2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4061-30A7-25C7-3DF4-EA541B19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7792B-44BA-23C8-F9B2-480B7D3DD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2F21D-E4CD-B7E3-66DE-A760C7FBB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C2716-32E3-F638-738D-2BBAE91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67936-FCA5-032B-BA6E-626C92270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BDE5F-1886-E142-B762-B7217880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9C56-E6DE-37D4-43D3-C5879883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9A6CD-753F-39C2-5FE2-02A3855D2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79698-95EA-B956-F81F-F70B3598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5728D-BD14-C018-4C4F-3792B1959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58895-5EDA-D515-1DA9-C95DAFA0A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E7ED2-9308-EC30-B513-6E4CB640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5BDBB-E0E2-0C51-F74B-924EC264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98813-5664-5B7A-A90A-2D31716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1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8529-E505-B102-6B6D-EB77A3B5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A694F-C6A5-4701-0D21-05B615CE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6CEEB-6833-AF56-B26B-ABF57EA8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D20BD-1922-785E-8A50-E66BD1EF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4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EB2F5-5D3E-5F44-D991-0AF17F97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05416-90A0-D5A9-137B-F920D0B8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DA632-DBF9-4D2F-417E-9A3B85DB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9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232B-250D-15FB-1467-D8EBF674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E213-4926-90C9-57B8-169470D76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EF3ED-EB6E-79B8-5F7A-195FCE811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C1B1F-8A41-E669-4936-CCEAE47D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472D3-8242-1431-031A-28428595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A0106-B27E-A63D-762B-E38F415C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0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7D59-F994-2F67-0839-754F5741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BC797-B65A-1791-B8B5-B0ECBF9C7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19BAA-FB0C-1435-23F3-B48656DC4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AEAB8-0952-1F3E-2AE8-5F9D5F1E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0510F-8055-EC6B-6C69-AAADCE27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E1BB5-4218-C106-10A6-B91F4A1B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0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597B2-6996-C7DF-F4F5-34E38DDD7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DF83A-8FC8-252C-F897-694C4E51A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E3B89-3179-8E38-6C47-EC98B34EC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5BF3AC-D294-41F1-BAB6-E7D8AE2E08C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B252E-6194-E6C3-3068-939337499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E06FB-1ADC-0EE6-AE2E-D51D08269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41C72A-E82B-4226-AC36-CCE96CE6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2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2L2Uv9pdDA" TargetMode="External"/><Relationship Id="rId2" Type="http://schemas.openxmlformats.org/officeDocument/2006/relationships/hyperlink" Target="https://www.youtube.com/watch?v=i4D5DZ5ZG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pg0Ve46HpnU" TargetMode="External"/><Relationship Id="rId5" Type="http://schemas.openxmlformats.org/officeDocument/2006/relationships/hyperlink" Target="https://www.khanacademy.org/math/ap-statistics/gathering-data-ap/xfb5d8e68:inference-experiments/v/statistical-significance-experiment" TargetMode="External"/><Relationship Id="rId4" Type="http://schemas.openxmlformats.org/officeDocument/2006/relationships/hyperlink" Target="https://www.youtube.com/watch?v=ZXiruGOCn9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7/09/22/deep-learning-python-ubuntu-virtual-machine/" TargetMode="External"/><Relationship Id="rId2" Type="http://schemas.openxmlformats.org/officeDocument/2006/relationships/hyperlink" Target="https://github.com/AnsarMuhammadAt10Pearls/Intro_To_AI_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hemical Compounds">
            <a:extLst>
              <a:ext uri="{FF2B5EF4-FFF2-40B4-BE49-F238E27FC236}">
                <a16:creationId xmlns:a16="http://schemas.microsoft.com/office/drawing/2014/main" id="{CFC71F63-814D-9A8C-8C65-51747B791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168CC-8A02-860E-21E5-9C7A274C6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Introduction to AI/ML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B61EA-2CFF-B4DC-50D5-08F3B7A22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10 Pearls</a:t>
            </a:r>
          </a:p>
        </p:txBody>
      </p:sp>
    </p:spTree>
    <p:extLst>
      <p:ext uri="{BB962C8B-B14F-4D97-AF65-F5344CB8AC3E}">
        <p14:creationId xmlns:p14="http://schemas.microsoft.com/office/powerpoint/2010/main" val="6717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5B57-0C45-F0A7-659E-561F6DCB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training the model (6/9)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EEE654-BEFB-0813-71D6-548731B30F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31800"/>
            <a:ext cx="8782917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Train the classifier on the entire dataset</a:t>
            </a:r>
            <a:b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classifier = MultinomialNB()</a:t>
            </a:r>
            <a:b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classifier.fit(X_tfidf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df[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en-US" altLang="en-U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2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264B8-758C-CC30-97E4-274C95EE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test the model (7/9)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25CF37-4FD1-07AC-5B18-D6698FF7BD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877910"/>
            <a:ext cx="10557827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Vectorize the new statements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new_statements_tfidf = vectorizer.transform(statements)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Make predictions on the new statements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new_statements_predictions = classifier.predict(new_statements_tfidf)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1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C4FA-B0C9-7CCB-E3F9-8F154E78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print the results (8/9)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7CDB9F-38F8-D8EE-8BA9-72DF2C5DB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47024"/>
            <a:ext cx="11030392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 or analyze the predictions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prediction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zip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(statements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new_statements_predictions):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f"Statement: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f"Predicted Sentiment: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prediction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}\n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Display results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(df[[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'Text'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]])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3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DF5B-D872-950F-DB5F-92E99149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how good was our model? (9/9)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A958-E4C6-8B07-179A-092DA6017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3099"/>
            <a:ext cx="4391025" cy="337185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Statement: cant wait </a:t>
            </a:r>
            <a:r>
              <a:rPr lang="en-US" sz="2000" dirty="0" err="1">
                <a:solidFill>
                  <a:srgbClr val="FF0000"/>
                </a:solidFill>
              </a:rPr>
              <a:t>til</a:t>
            </a:r>
            <a:r>
              <a:rPr lang="en-US" sz="2000" dirty="0">
                <a:solidFill>
                  <a:srgbClr val="FF0000"/>
                </a:solidFill>
              </a:rPr>
              <a:t> her date this weekend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Predicted Sentiment: 0.0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Statement: I feel great today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Predicted Sentiment: 0.0</a:t>
            </a:r>
          </a:p>
          <a:p>
            <a:endParaRPr lang="en-US" sz="2000" dirty="0"/>
          </a:p>
          <a:p>
            <a:r>
              <a:rPr lang="en-US" sz="2000" dirty="0">
                <a:highlight>
                  <a:srgbClr val="00FF00"/>
                </a:highlight>
              </a:rPr>
              <a:t>Statement: I </a:t>
            </a:r>
            <a:r>
              <a:rPr lang="en-US" sz="2000" dirty="0" err="1">
                <a:highlight>
                  <a:srgbClr val="00FF00"/>
                </a:highlight>
              </a:rPr>
              <a:t>dont</a:t>
            </a:r>
            <a:r>
              <a:rPr lang="en-US" sz="2000" dirty="0">
                <a:highlight>
                  <a:srgbClr val="00FF00"/>
                </a:highlight>
              </a:rPr>
              <a:t> feel great today</a:t>
            </a:r>
          </a:p>
          <a:p>
            <a:pPr lvl="1"/>
            <a:r>
              <a:rPr lang="en-US" sz="1600" dirty="0">
                <a:highlight>
                  <a:srgbClr val="00FF00"/>
                </a:highlight>
              </a:rPr>
              <a:t>Predicted Sentiment: 0.0</a:t>
            </a:r>
          </a:p>
          <a:p>
            <a:endParaRPr lang="en-US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B4F5E0-F90F-27D2-D703-068FC43CCBBB}"/>
              </a:ext>
            </a:extLst>
          </p:cNvPr>
          <p:cNvSpPr txBox="1">
            <a:spLocks/>
          </p:cNvSpPr>
          <p:nvPr/>
        </p:nvSpPr>
        <p:spPr>
          <a:xfrm>
            <a:off x="6162674" y="1619251"/>
            <a:ext cx="4752975" cy="4567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>
                <a:highlight>
                  <a:srgbClr val="00FF00"/>
                </a:highlight>
              </a:rPr>
              <a:t>Statement: I </a:t>
            </a:r>
            <a:r>
              <a:rPr lang="en-US" sz="2000" dirty="0" err="1">
                <a:highlight>
                  <a:srgbClr val="00FF00"/>
                </a:highlight>
              </a:rPr>
              <a:t>dont</a:t>
            </a:r>
            <a:r>
              <a:rPr lang="en-US" sz="2000" dirty="0">
                <a:highlight>
                  <a:srgbClr val="00FF00"/>
                </a:highlight>
              </a:rPr>
              <a:t> feel good or bad today</a:t>
            </a:r>
          </a:p>
          <a:p>
            <a:pPr lvl="1"/>
            <a:r>
              <a:rPr lang="en-US" sz="1600" dirty="0">
                <a:highlight>
                  <a:srgbClr val="00FF00"/>
                </a:highlight>
              </a:rPr>
              <a:t>Predicted Sentiment: 0.0</a:t>
            </a:r>
          </a:p>
          <a:p>
            <a:endParaRPr lang="en-US" sz="2000" dirty="0"/>
          </a:p>
          <a:p>
            <a:r>
              <a:rPr lang="en-US" sz="2000" dirty="0">
                <a:highlight>
                  <a:srgbClr val="00FF00"/>
                </a:highlight>
              </a:rPr>
              <a:t>Statement: demonstrated exceptional dedication and commitment, going above and beyond to ensure seamless operations</a:t>
            </a:r>
          </a:p>
          <a:p>
            <a:pPr lvl="1"/>
            <a:r>
              <a:rPr lang="en-US" sz="1600" dirty="0">
                <a:highlight>
                  <a:srgbClr val="00FF00"/>
                </a:highlight>
              </a:rPr>
              <a:t>Predicted Sentiment: 4.0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Statement: 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am really feeling great today, but 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don't know how the day will turn out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FF0000"/>
                </a:solidFill>
              </a:rPr>
              <a:t>Predicted Sentiment: 0.0</a:t>
            </a:r>
          </a:p>
        </p:txBody>
      </p:sp>
    </p:spTree>
    <p:extLst>
      <p:ext uri="{BB962C8B-B14F-4D97-AF65-F5344CB8AC3E}">
        <p14:creationId xmlns:p14="http://schemas.microsoft.com/office/powerpoint/2010/main" val="544778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FD8C-A8B3-60A0-CD74-728AD95F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– using a transformer – guess how many correct answers?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B70F0F-DCE3-C9E0-504B-F2E695079A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93134"/>
            <a:ext cx="11124007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transformers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pipeline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sentiment_analyzer = pipeline(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"sentiment-analysis"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statements = [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"cant wait til her date this weekend"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feel great today"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dont feel great today"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dont feel good or bad today"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"demonstrated exceptional dedication and commitment, going above and beyond to ensure seamless operations"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am really feeling great today, but i don't know how the day will turn out"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85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CE2F-E074-B009-8BED-16F314B9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– heavy lifting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C75C5D-34F9-E550-DFDF-5B2EE08AD9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62358"/>
            <a:ext cx="10364312" cy="34778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statements: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result =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sentiment_analyzer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(statement)[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sentiment = result[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'label'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f"Statement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f"Sentiment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sentiment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}\n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193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30095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11219"/>
            <a:ext cx="5646974" cy="6483075"/>
            <a:chOff x="-19221" y="0"/>
            <a:chExt cx="5646974" cy="64830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35DC34-731E-4F4D-9A96-4E5C72BF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Difference between?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402898-466D-4623-5D37-F16AF2512F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314747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080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4E7A-AE8B-CA4D-C7BE-817EF081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Predictive versus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96A4B-FBF9-0B25-CBFF-38C8646A1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920348" cy="3755564"/>
          </a:xfrm>
        </p:spPr>
        <p:txBody>
          <a:bodyPr anchor="t">
            <a:normAutofit lnSpcReduction="10000"/>
          </a:bodyPr>
          <a:lstStyle/>
          <a:p>
            <a:r>
              <a:rPr lang="en-US" sz="2000" b="0" i="0" dirty="0">
                <a:effectLst/>
                <a:latin typeface="Söhne"/>
              </a:rPr>
              <a:t>Predictive AI focuses on making predictions or forecasts based on existing data, utilizing algorithms to analyze patterns and trends. It aims to anticipate future outcomes. </a:t>
            </a:r>
          </a:p>
          <a:p>
            <a:r>
              <a:rPr lang="en-US" sz="2000" b="0" i="0" dirty="0">
                <a:effectLst/>
                <a:latin typeface="Söhne"/>
              </a:rPr>
              <a:t>On the other hand, Generative AI goes beyond predictions, creating new content or data that resembles the input it has been trained on, generating original outputs. </a:t>
            </a:r>
          </a:p>
          <a:p>
            <a:r>
              <a:rPr lang="en-US" sz="2000" b="0" i="0" dirty="0">
                <a:effectLst/>
                <a:latin typeface="Söhne"/>
              </a:rPr>
              <a:t>While predictive AI excels in forecasting, generative AI is more about creativity and producing novel information. </a:t>
            </a:r>
          </a:p>
          <a:p>
            <a:r>
              <a:rPr lang="en-US" sz="2000" dirty="0">
                <a:highlight>
                  <a:srgbClr val="FFFF00"/>
                </a:highlight>
              </a:rPr>
              <a:t>Animation</a:t>
            </a:r>
          </a:p>
          <a:p>
            <a:endParaRPr lang="en-US" sz="1800" dirty="0"/>
          </a:p>
        </p:txBody>
      </p:sp>
      <p:pic>
        <p:nvPicPr>
          <p:cNvPr id="5" name="Picture 4" descr="Glowing circuit board">
            <a:extLst>
              <a:ext uri="{FF2B5EF4-FFF2-40B4-BE49-F238E27FC236}">
                <a16:creationId xmlns:a16="http://schemas.microsoft.com/office/drawing/2014/main" id="{40029636-0907-3B04-5747-E4E4E5835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9" r="21027" b="-1"/>
          <a:stretch/>
        </p:blipFill>
        <p:spPr>
          <a:xfrm>
            <a:off x="7836734" y="10"/>
            <a:ext cx="4355265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7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BFDD4-9F64-910C-D01A-4369C795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/>
              <a:t>Surprised versus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8B675-A7F2-D1EE-3CB2-DFDE76694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700" b="0" i="0">
                <a:effectLst/>
                <a:latin typeface="Söhne"/>
              </a:rPr>
              <a:t>Supervised learning involves training a model on labeled data, where the algorithm learns to map input to output based on provided examples. </a:t>
            </a:r>
          </a:p>
          <a:p>
            <a:r>
              <a:rPr lang="en-US" sz="1700" b="0" i="0">
                <a:effectLst/>
                <a:latin typeface="Söhne"/>
              </a:rPr>
              <a:t>In contrast, unsupervised learning deals with unlabeled data, where the algorithm explores patterns and relationships within the data without predefined target labels. </a:t>
            </a:r>
          </a:p>
          <a:p>
            <a:r>
              <a:rPr lang="en-US" sz="1700" b="0" i="0">
                <a:effectLst/>
                <a:latin typeface="Söhne"/>
              </a:rPr>
              <a:t>Ultimately, supervised learning requires labeled data for training, whereas unsupervised learning relies on extracting meaningful information from unlabeled datasets.</a:t>
            </a:r>
            <a:endParaRPr lang="en-US" sz="1700"/>
          </a:p>
        </p:txBody>
      </p:sp>
      <p:pic>
        <p:nvPicPr>
          <p:cNvPr id="5" name="Picture 4" descr="Brain made out of yellow balls">
            <a:extLst>
              <a:ext uri="{FF2B5EF4-FFF2-40B4-BE49-F238E27FC236}">
                <a16:creationId xmlns:a16="http://schemas.microsoft.com/office/drawing/2014/main" id="{C529A0B5-48BD-9F41-0FE9-CAB24FE02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3" r="17985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3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ja de respuestas de prueba de burbujas y lápiz">
            <a:extLst>
              <a:ext uri="{FF2B5EF4-FFF2-40B4-BE49-F238E27FC236}">
                <a16:creationId xmlns:a16="http://schemas.microsoft.com/office/drawing/2014/main" id="{F51A3882-D1D8-B77C-5AD7-642BD695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6" b="16863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1F972-3190-69D3-9D74-7D964DCD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Quiz!!</a:t>
            </a:r>
          </a:p>
        </p:txBody>
      </p:sp>
    </p:spTree>
    <p:extLst>
      <p:ext uri="{BB962C8B-B14F-4D97-AF65-F5344CB8AC3E}">
        <p14:creationId xmlns:p14="http://schemas.microsoft.com/office/powerpoint/2010/main" val="257132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A7A3F-5B71-6A21-9EF0-FF84D44A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554917" cy="825061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9210-4457-5C7A-F0D7-C5454A3FE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692166"/>
            <a:ext cx="5449814" cy="5165834"/>
          </a:xfrm>
        </p:spPr>
        <p:txBody>
          <a:bodyPr anchor="ctr">
            <a:normAutofit fontScale="70000" lnSpcReduction="20000"/>
          </a:bodyPr>
          <a:lstStyle/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Animation!</a:t>
            </a:r>
          </a:p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2600" kern="1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expectation from the course in 2 lines</a:t>
            </a:r>
          </a:p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2600" kern="1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Quiz!!</a:t>
            </a:r>
            <a:endParaRPr lang="en-US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Revisit some Python basics so that you can run and debug programs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some </a:t>
            </a:r>
            <a:r>
              <a:rPr lang="en-US" sz="26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sentiment analysis</a:t>
            </a: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programs and see the performance difference between a </a:t>
            </a:r>
            <a:r>
              <a:rPr lang="en-US" sz="26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Naïve Bayes based algorithm </a:t>
            </a: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versus a </a:t>
            </a:r>
            <a:r>
              <a:rPr lang="en-US" sz="26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Transformer algorithm</a:t>
            </a:r>
          </a:p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endParaRPr lang="en-US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Dataset: Twitter data</a:t>
            </a: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Difference between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Predictive and Generative AI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Supervised and unsupervised learning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2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Quiz!!</a:t>
            </a:r>
            <a:endParaRPr lang="en-US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1E2EE53E-D8CD-55B4-1F90-5D6D014D3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33" r="24625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05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721E-730D-6651-5EE0-4381BDF6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study/work on before the next class?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612354-4254-62F0-7631-BA3838B0C5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5377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5376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B169-717F-5997-8B54-608FD629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Lab time</a:t>
            </a:r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E2F0E57F-16B5-F040-F10D-0F08EAD1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148" y="1820334"/>
            <a:ext cx="3217333" cy="3217333"/>
          </a:xfrm>
          <a:prstGeom prst="rect">
            <a:avLst/>
          </a:prstGeom>
        </p:spPr>
      </p:pic>
      <p:grpSp>
        <p:nvGrpSpPr>
          <p:cNvPr id="20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74CF-D5C7-2A70-7FAE-E27A2B018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Anyone struggling to run the code?</a:t>
            </a:r>
          </a:p>
          <a:p>
            <a:r>
              <a:rPr lang="en-US" dirty="0">
                <a:solidFill>
                  <a:schemeClr val="bg1"/>
                </a:solidFill>
              </a:rPr>
              <a:t>Ping </a:t>
            </a:r>
            <a:r>
              <a:rPr lang="en-US">
                <a:solidFill>
                  <a:schemeClr val="bg1"/>
                </a:solidFill>
              </a:rPr>
              <a:t>me to </a:t>
            </a:r>
            <a:r>
              <a:rPr lang="en-US" dirty="0">
                <a:solidFill>
                  <a:schemeClr val="bg1"/>
                </a:solidFill>
              </a:rPr>
              <a:t>take help but give me 24 hours to get back to you</a:t>
            </a:r>
          </a:p>
          <a:p>
            <a:r>
              <a:rPr lang="en-US" dirty="0">
                <a:solidFill>
                  <a:schemeClr val="bg1"/>
                </a:solidFill>
              </a:rPr>
              <a:t>How </a:t>
            </a:r>
            <a:r>
              <a:rPr lang="en-US" dirty="0" err="1">
                <a:solidFill>
                  <a:schemeClr val="bg1"/>
                </a:solidFill>
              </a:rPr>
              <a:t>chatgpt</a:t>
            </a:r>
            <a:r>
              <a:rPr lang="en-US" dirty="0">
                <a:solidFill>
                  <a:schemeClr val="bg1"/>
                </a:solidFill>
              </a:rPr>
              <a:t> can help?</a:t>
            </a:r>
          </a:p>
        </p:txBody>
      </p:sp>
    </p:spTree>
    <p:extLst>
      <p:ext uri="{BB962C8B-B14F-4D97-AF65-F5344CB8AC3E}">
        <p14:creationId xmlns:p14="http://schemas.microsoft.com/office/powerpoint/2010/main" val="2074809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E7E6-F8D6-4C9E-7588-0031677B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8E25-F9FA-9A1B-386D-17DB76853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What is Sentiment Analysis?</a:t>
            </a:r>
          </a:p>
          <a:p>
            <a:pPr lvl="1"/>
            <a:r>
              <a:rPr lang="en-US" dirty="0">
                <a:solidFill>
                  <a:srgbClr val="0F0F0F"/>
                </a:solidFill>
                <a:latin typeface="Roboto" panose="02000000000000000000" pitchFamily="2" charset="0"/>
                <a:hlinkClick r:id="rId2"/>
              </a:rPr>
              <a:t>https://www.youtube.com/watch?v=i4D5DZ5ZG-0</a:t>
            </a:r>
            <a:endParaRPr lang="en-US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pPr lvl="1"/>
            <a:r>
              <a:rPr lang="en-US" dirty="0">
                <a:solidFill>
                  <a:srgbClr val="0F0F0F"/>
                </a:solidFill>
                <a:latin typeface="Roboto" panose="02000000000000000000" pitchFamily="2" charset="0"/>
              </a:rPr>
              <a:t>Data available here: on my </a:t>
            </a:r>
            <a:r>
              <a:rPr lang="en-US" dirty="0" err="1">
                <a:solidFill>
                  <a:srgbClr val="0F0F0F"/>
                </a:solidFill>
                <a:latin typeface="Roboto" panose="02000000000000000000" pitchFamily="2" charset="0"/>
              </a:rPr>
              <a:t>github</a:t>
            </a:r>
            <a:r>
              <a:rPr lang="en-US">
                <a:solidFill>
                  <a:srgbClr val="0F0F0F"/>
                </a:solidFill>
                <a:latin typeface="Roboto" panose="02000000000000000000" pitchFamily="2" charset="0"/>
              </a:rPr>
              <a:t> link</a:t>
            </a:r>
            <a:endParaRPr lang="en-US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pPr lvl="1"/>
            <a:endParaRPr lang="en-US" b="1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Naive Bayes, Clearly Explained!!!</a:t>
            </a:r>
          </a:p>
          <a:p>
            <a:pPr lvl="1"/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3"/>
              </a:rPr>
              <a:t>https://www.youtube.com/watch?v=O2L2Uv9pdDA</a:t>
            </a:r>
            <a:endParaRPr lang="en-US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endParaRPr lang="en-US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What are Transformers (Machine Learning Model)?</a:t>
            </a:r>
          </a:p>
          <a:p>
            <a:pPr lvl="1"/>
            <a:r>
              <a:rPr lang="en-US" dirty="0">
                <a:hlinkClick r:id="rId4"/>
              </a:rPr>
              <a:t>https://www.youtube.com/watch?v=ZXiruGOCn9s</a:t>
            </a:r>
            <a:endParaRPr lang="en-US" dirty="0"/>
          </a:p>
          <a:p>
            <a:pPr lvl="1"/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2800" b="1" dirty="0">
                <a:solidFill>
                  <a:srgbClr val="0F0F0F"/>
                </a:solidFill>
                <a:latin typeface="Roboto" panose="02000000000000000000" pitchFamily="2" charset="0"/>
              </a:rPr>
              <a:t>What is Statistical Significance</a:t>
            </a:r>
          </a:p>
          <a:p>
            <a:pPr lvl="1"/>
            <a:r>
              <a:rPr lang="en-US" dirty="0">
                <a:hlinkClick r:id="rId5"/>
              </a:rPr>
              <a:t>https://www.khanacademy.org/math/ap-statistics/gathering-data-ap/xfb5d8e68:inference-experiments/v/statistical-significance-experiment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How You Should Split Your Datasets in Machine Learning</a:t>
            </a:r>
          </a:p>
          <a:p>
            <a:pPr lvl="1"/>
            <a:r>
              <a:rPr lang="en-US" dirty="0">
                <a:hlinkClick r:id="rId6"/>
              </a:rPr>
              <a:t>https://www.youtube.com/watch?v=pg0Ve46HpnU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6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4FA9E7-436D-5E54-F1E6-246C4727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Quiz!!</a:t>
            </a:r>
          </a:p>
        </p:txBody>
      </p:sp>
      <p:pic>
        <p:nvPicPr>
          <p:cNvPr id="19" name="Picture 18" descr="Figura humana de madera">
            <a:extLst>
              <a:ext uri="{FF2B5EF4-FFF2-40B4-BE49-F238E27FC236}">
                <a16:creationId xmlns:a16="http://schemas.microsoft.com/office/drawing/2014/main" id="{56487558-A76A-D4CD-90F0-6AB91182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33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68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E2FA5-9A5E-68A3-E3B8-B6322000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Some housekeeping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9C3F9-5D85-7A8A-E9AC-478D9A71A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fontScale="47500" lnSpcReduction="20000"/>
          </a:bodyPr>
          <a:lstStyle/>
          <a:p>
            <a:r>
              <a:rPr lang="en-US" sz="3200" dirty="0"/>
              <a:t>Where to download PyCharm</a:t>
            </a:r>
          </a:p>
          <a:p>
            <a:pPr lvl="1"/>
            <a:r>
              <a:rPr lang="en-US" sz="2800" dirty="0"/>
              <a:t>https://www.jetbrains.com/help/pycharm/installation-guide.html#requirements</a:t>
            </a:r>
          </a:p>
          <a:p>
            <a:r>
              <a:rPr lang="en-US" sz="3200" dirty="0"/>
              <a:t>Packages needed, </a:t>
            </a:r>
            <a:r>
              <a:rPr lang="en-US" sz="2800" dirty="0"/>
              <a:t>install these packages using pip install or from </a:t>
            </a:r>
            <a:r>
              <a:rPr lang="en-US" sz="2800"/>
              <a:t>within PyCharm</a:t>
            </a:r>
            <a:endParaRPr lang="en-US" sz="3200" dirty="0"/>
          </a:p>
          <a:p>
            <a:pPr lvl="1"/>
            <a:r>
              <a:rPr lang="en-US" sz="2800" dirty="0"/>
              <a:t>Python 64 bit version, version 3.6</a:t>
            </a:r>
          </a:p>
          <a:p>
            <a:pPr lvl="1"/>
            <a:r>
              <a:rPr lang="en-US" sz="2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29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Transformers =4.0.1, </a:t>
            </a:r>
          </a:p>
          <a:p>
            <a:pPr lvl="1"/>
            <a:r>
              <a:rPr lang="en-US" sz="2900" b="0" i="0" dirty="0" err="1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Tensorflow</a:t>
            </a:r>
            <a:r>
              <a:rPr lang="en-US" sz="29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=2.1, </a:t>
            </a:r>
          </a:p>
          <a:p>
            <a:pPr lvl="1"/>
            <a:r>
              <a:rPr lang="en-US" sz="29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pandas=0.53</a:t>
            </a:r>
            <a:endParaRPr lang="en-US" sz="3800" dirty="0"/>
          </a:p>
          <a:p>
            <a:r>
              <a:rPr lang="en-US" sz="3200" dirty="0"/>
              <a:t>Run some sentiment analysis algorithms</a:t>
            </a:r>
          </a:p>
          <a:p>
            <a:pPr lvl="1"/>
            <a:r>
              <a:rPr lang="en-US" sz="2800" dirty="0">
                <a:hlinkClick r:id="rId2"/>
              </a:rPr>
              <a:t>https://github.com/AnsarMuhammadAt10Pearls/Intro_To_AI_Course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Alternatively, you can use this VM but since it is a bit old, some libraries will need to be upgraded</a:t>
            </a:r>
          </a:p>
          <a:p>
            <a:pPr lvl="1"/>
            <a:r>
              <a:rPr lang="en-US" sz="2800" dirty="0">
                <a:hlinkClick r:id="rId3"/>
              </a:rPr>
              <a:t>https://pyimagesearch.com/2017/09/22/deep-learning-python-ubuntu-virtual-machine/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 descr="Yellow python">
            <a:extLst>
              <a:ext uri="{FF2B5EF4-FFF2-40B4-BE49-F238E27FC236}">
                <a16:creationId xmlns:a16="http://schemas.microsoft.com/office/drawing/2014/main" id="{E26559A0-EBD9-A7D1-093C-461F3E99B9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20" r="28756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16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3686-E53D-A22A-061A-FC01C8FC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import (1/9)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1FDE10-EACA-CB6F-EBAB-6835954773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6920" y="2477800"/>
            <a:ext cx="9979014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sklearn.model_selection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StratifiedKFold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sklearn.feature_extraction.text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TfidfVectorizer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sklearn.naive_bayes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MultinomialNB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sklearn.metrics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accuracy_score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pandas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pd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7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3686-E53D-A22A-061A-FC01C8FC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Are below sentiments positive or negative? (2/9)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CAC65E-D34C-C32B-4449-50B89BF14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4" y="2076450"/>
            <a:ext cx="10125075" cy="3449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User test data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statements = [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"cant wait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til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her date this weekend"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feel great today"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dont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feel great today"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dont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feel good or bad today"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"demonstrated exceptional dedication and commitment, going above and beyond to ensure seamless operations"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am really feeling great today, but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don't know how the day will turn out"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06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BB29-53D7-BFEB-CACA-39C8E20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 - read in the training data (3/9)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91B60A4-A646-5394-955C-9F0E662C99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85360"/>
            <a:ext cx="7496989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Load data from CSV file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file_path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'data.csv'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pd.read_csv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file_path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sep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'ISO-8859-1'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={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'Text'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header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None,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"Sentiment"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"Text"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41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8158-CA83-36CE-5CE9-C71C2259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 - some cleanup (4/9)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F1BE11-75E7-3A88-E893-E6427DB7A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77800"/>
            <a:ext cx="10961912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Convert 'Sentiment' to numeric</a:t>
            </a: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df[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pd.to_numeric(df[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errors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'coerce'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Drop rows with NaN values in the target variable 'Sentiment'</a:t>
            </a: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 = df.dropna(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subset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'Sentiment'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882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019E-1327-9877-9A3E-65C1F5D0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 – transform into the desired form (5/9)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665ED4-DE7C-98B1-90F8-10C3FF34BE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31800"/>
            <a:ext cx="9074151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Vectorize the entire dataset</a:t>
            </a:r>
            <a:b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vectorizer = TfidfVectorizer()</a:t>
            </a:r>
            <a:b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X_tfidf = vectorizer.fit_transform(df[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'Text'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endParaRPr kumimoji="0" lang="en-US" altLang="en-U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58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1324</Words>
  <Application>Microsoft Office PowerPoint</Application>
  <PresentationFormat>Widescreen</PresentationFormat>
  <Paragraphs>113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Courier New</vt:lpstr>
      <vt:lpstr>JetBrains Mono</vt:lpstr>
      <vt:lpstr>Roboto</vt:lpstr>
      <vt:lpstr>Söhne</vt:lpstr>
      <vt:lpstr>Wingdings</vt:lpstr>
      <vt:lpstr>Office Theme</vt:lpstr>
      <vt:lpstr>Introduction to AI/ML</vt:lpstr>
      <vt:lpstr>Week 1</vt:lpstr>
      <vt:lpstr>Quiz!!</vt:lpstr>
      <vt:lpstr>Some housekeeping tasks</vt:lpstr>
      <vt:lpstr>Naïve Bayes Algorithm – import (1/9)</vt:lpstr>
      <vt:lpstr>Naïve Bayes Algorithm – Are below sentiments positive or negative? (2/9)</vt:lpstr>
      <vt:lpstr>Naïve Bayes Algorithm  - read in the training data (3/9)</vt:lpstr>
      <vt:lpstr>Naïve Bayes Algorithm  - some cleanup (4/9)</vt:lpstr>
      <vt:lpstr>Naïve Bayes Algorithm – transform into the desired form (5/9)</vt:lpstr>
      <vt:lpstr>Naïve Bayes Algorithm – training the model (6/9)</vt:lpstr>
      <vt:lpstr>Naïve Bayes Algorithm – test the model (7/9)</vt:lpstr>
      <vt:lpstr>Naïve Bayes Algorithm – print the results (8/9)</vt:lpstr>
      <vt:lpstr>Naïve Bayes Algorithm – how good was our model? (9/9)</vt:lpstr>
      <vt:lpstr>Sentiment Analysis – using a transformer – guess how many correct answers?</vt:lpstr>
      <vt:lpstr>Sentiment Analysis – heavy lifting</vt:lpstr>
      <vt:lpstr>Difference between?</vt:lpstr>
      <vt:lpstr>Predictive versus Generative AI</vt:lpstr>
      <vt:lpstr>Surprised versus Unsupervised Learning</vt:lpstr>
      <vt:lpstr>Quiz!!</vt:lpstr>
      <vt:lpstr>What to study/work on before the next class?</vt:lpstr>
      <vt:lpstr>Lab time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Ansar Muhammad</dc:creator>
  <cp:lastModifiedBy>Ansar Muhammad</cp:lastModifiedBy>
  <cp:revision>78</cp:revision>
  <dcterms:created xsi:type="dcterms:W3CDTF">2024-01-10T07:18:45Z</dcterms:created>
  <dcterms:modified xsi:type="dcterms:W3CDTF">2024-01-26T06:14:24Z</dcterms:modified>
</cp:coreProperties>
</file>